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57" r:id="rId9"/>
    <p:sldId id="258" r:id="rId10"/>
    <p:sldId id="269" r:id="rId11"/>
    <p:sldId id="270" r:id="rId12"/>
    <p:sldId id="271" r:id="rId13"/>
    <p:sldId id="273" r:id="rId14"/>
    <p:sldId id="272" r:id="rId15"/>
    <p:sldId id="259" r:id="rId16"/>
    <p:sldId id="268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6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6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8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7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9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0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6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8AC5-A968-4CFB-BEB7-1A2C36C03169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2D58-2A3B-47EB-94E8-C010A5A4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Barroco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Siglo</a:t>
            </a:r>
            <a:r>
              <a:rPr lang="en-US" dirty="0"/>
              <a:t> XVII</a:t>
            </a:r>
          </a:p>
        </p:txBody>
      </p:sp>
    </p:spTree>
    <p:extLst>
      <p:ext uri="{BB962C8B-B14F-4D97-AF65-F5344CB8AC3E}">
        <p14:creationId xmlns:p14="http://schemas.microsoft.com/office/powerpoint/2010/main" val="42643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4000" dirty="0"/>
              <a:t>La dulce boca que a gustar convida</a:t>
            </a:r>
          </a:p>
          <a:p>
            <a:pPr marL="0" indent="0">
              <a:buNone/>
            </a:pPr>
            <a:r>
              <a:rPr lang="es-ES" sz="4000" dirty="0"/>
              <a:t>un humor entre </a:t>
            </a:r>
            <a:r>
              <a:rPr lang="es-ES" sz="4000"/>
              <a:t>perlas destilado</a:t>
            </a:r>
            <a:r>
              <a:rPr lang="es-ES" sz="4000" dirty="0"/>
              <a:t>,</a:t>
            </a:r>
          </a:p>
          <a:p>
            <a:pPr marL="0" indent="0">
              <a:buNone/>
            </a:pPr>
            <a:r>
              <a:rPr lang="es-ES" sz="4000" dirty="0"/>
              <a:t>y a no envidiar aquel licor sagrado</a:t>
            </a:r>
          </a:p>
          <a:p>
            <a:pPr marL="0" indent="0">
              <a:buNone/>
            </a:pPr>
            <a:r>
              <a:rPr lang="es-ES" sz="4000" dirty="0"/>
              <a:t>que a Júpiter ministra el garzón de Ida,</a:t>
            </a:r>
          </a:p>
          <a:p>
            <a:pPr marL="0" indent="0">
              <a:buNone/>
            </a:pPr>
            <a:endParaRPr lang="es-E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4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/>
              <a:t>amantes, no toquéis si queréis vida,</a:t>
            </a:r>
          </a:p>
          <a:p>
            <a:pPr marL="0" indent="0">
              <a:buNone/>
            </a:pPr>
            <a:r>
              <a:rPr lang="es-ES" sz="4000" dirty="0"/>
              <a:t>porque entre un labio y otro colorado</a:t>
            </a:r>
          </a:p>
          <a:p>
            <a:pPr marL="0" indent="0">
              <a:buNone/>
            </a:pPr>
            <a:r>
              <a:rPr lang="es-ES" sz="4000" dirty="0"/>
              <a:t>Amor está, de su veneno armado,</a:t>
            </a:r>
          </a:p>
          <a:p>
            <a:pPr marL="0" indent="0">
              <a:buNone/>
            </a:pPr>
            <a:r>
              <a:rPr lang="es-ES" sz="4000" dirty="0"/>
              <a:t>cual entre flor y flor sierpe escondida.</a:t>
            </a:r>
          </a:p>
          <a:p>
            <a:endParaRPr lang="es-E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848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No os engañen las rosas, que a la Aurora</a:t>
            </a:r>
          </a:p>
          <a:p>
            <a:pPr marL="0" indent="0">
              <a:buNone/>
            </a:pPr>
            <a:r>
              <a:rPr lang="es-ES" dirty="0"/>
              <a:t>diréis que, aljofaradas y olorosas,</a:t>
            </a:r>
          </a:p>
          <a:p>
            <a:pPr marL="0" indent="0">
              <a:buNone/>
            </a:pPr>
            <a:r>
              <a:rPr lang="es-ES" dirty="0"/>
              <a:t>se le cayeron del purpúreo seno;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manzanas son de Tántalo y no rosas,</a:t>
            </a:r>
          </a:p>
          <a:p>
            <a:pPr marL="0" indent="0">
              <a:buNone/>
            </a:pPr>
            <a:r>
              <a:rPr lang="es-ES" dirty="0"/>
              <a:t>que después huyen del que incitan ahora,</a:t>
            </a:r>
          </a:p>
          <a:p>
            <a:pPr marL="0" indent="0">
              <a:buNone/>
            </a:pPr>
            <a:r>
              <a:rPr lang="es-ES" dirty="0"/>
              <a:t>y sólo del Amor queda el veneno.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1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Hoja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7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“La </a:t>
            </a:r>
            <a:r>
              <a:rPr lang="en-US" dirty="0" err="1"/>
              <a:t>dulce</a:t>
            </a:r>
            <a:r>
              <a:rPr lang="en-US" dirty="0"/>
              <a:t> </a:t>
            </a:r>
            <a:r>
              <a:rPr lang="en-US" dirty="0" err="1"/>
              <a:t>boca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/>
              <a:t>¿Cómo representa la literatura del  Barroco a la mujer?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67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400" dirty="0"/>
            </a:br>
            <a:r>
              <a:rPr lang="en-US" sz="2400" dirty="0" err="1">
                <a:solidFill>
                  <a:srgbClr val="FF0000"/>
                </a:solidFill>
              </a:rPr>
              <a:t>Garzón</a:t>
            </a:r>
            <a:r>
              <a:rPr lang="en-US" sz="2400" dirty="0">
                <a:solidFill>
                  <a:srgbClr val="FF0000"/>
                </a:solidFill>
              </a:rPr>
              <a:t> de Ida</a:t>
            </a:r>
            <a:r>
              <a:rPr lang="en-US" sz="2400" dirty="0"/>
              <a:t>. Era un </a:t>
            </a:r>
            <a:r>
              <a:rPr lang="en-US" sz="2400" dirty="0" err="1"/>
              <a:t>siervo</a:t>
            </a:r>
            <a:r>
              <a:rPr lang="en-US" sz="2400" dirty="0"/>
              <a:t> de </a:t>
            </a:r>
            <a:r>
              <a:rPr lang="en-US" sz="2400" dirty="0" err="1"/>
              <a:t>Júpiter</a:t>
            </a:r>
            <a:r>
              <a:rPr lang="en-US" sz="2400" dirty="0"/>
              <a:t>, el </a:t>
            </a:r>
            <a:r>
              <a:rPr lang="en-US" sz="2400" dirty="0" err="1"/>
              <a:t>dios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poderoso</a:t>
            </a:r>
            <a:r>
              <a:rPr lang="en-US" sz="2400" dirty="0"/>
              <a:t>, y parte de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obligación</a:t>
            </a:r>
            <a:r>
              <a:rPr lang="en-US" sz="2400" dirty="0"/>
              <a:t> </a:t>
            </a:r>
            <a:r>
              <a:rPr lang="en-US" sz="2400" dirty="0" err="1"/>
              <a:t>consistía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servirle</a:t>
            </a:r>
            <a:r>
              <a:rPr lang="en-US" sz="2400" dirty="0"/>
              <a:t> vino y </a:t>
            </a:r>
            <a:r>
              <a:rPr lang="en-US" sz="2400" dirty="0" err="1"/>
              <a:t>otros</a:t>
            </a:r>
            <a:r>
              <a:rPr lang="en-US" sz="2400" dirty="0"/>
              <a:t> “</a:t>
            </a:r>
            <a:r>
              <a:rPr lang="en-US" sz="2400" dirty="0" err="1"/>
              <a:t>licores</a:t>
            </a:r>
            <a:r>
              <a:rPr lang="en-US" sz="2400" dirty="0"/>
              <a:t> </a:t>
            </a:r>
            <a:r>
              <a:rPr lang="en-US" sz="2400" dirty="0" err="1"/>
              <a:t>sagrados</a:t>
            </a:r>
            <a:r>
              <a:rPr lang="en-US" sz="2400" dirty="0"/>
              <a:t>”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17638"/>
            <a:ext cx="5573620" cy="547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45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Aurora es la diosa que personifica el amanecer.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5" y="1600200"/>
            <a:ext cx="707404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70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castigo</a:t>
            </a:r>
            <a:r>
              <a:rPr lang="en-US" dirty="0"/>
              <a:t> de </a:t>
            </a:r>
            <a:r>
              <a:rPr lang="en-US" dirty="0" err="1"/>
              <a:t>Tántalo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19200"/>
            <a:ext cx="5274469" cy="52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4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err="1"/>
              <a:t>Barroco</a:t>
            </a:r>
            <a:br>
              <a:rPr lang="en-US" dirty="0"/>
            </a:br>
            <a:r>
              <a:rPr lang="en-US" i="1" dirty="0" err="1"/>
              <a:t>Movimiento</a:t>
            </a:r>
            <a:r>
              <a:rPr lang="en-US" i="1" dirty="0"/>
              <a:t> </a:t>
            </a:r>
            <a:r>
              <a:rPr lang="en-US" i="1" dirty="0" err="1"/>
              <a:t>artístico</a:t>
            </a:r>
            <a:r>
              <a:rPr lang="en-US" i="1" dirty="0"/>
              <a:t> del </a:t>
            </a:r>
            <a:r>
              <a:rPr lang="en-US" i="1" dirty="0" err="1"/>
              <a:t>siglo</a:t>
            </a:r>
            <a:r>
              <a:rPr lang="en-US" i="1" dirty="0"/>
              <a:t> XVII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6" y="2039257"/>
            <a:ext cx="817711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74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Comienza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decadencia</a:t>
            </a:r>
            <a:r>
              <a:rPr lang="en-US" b="1" dirty="0"/>
              <a:t> </a:t>
            </a:r>
            <a:r>
              <a:rPr lang="en-US" b="1" dirty="0" err="1"/>
              <a:t>progresiva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Política/Económica</a:t>
            </a:r>
            <a:r>
              <a:rPr lang="es-ES" dirty="0"/>
              <a:t>. Se pierde la hegemonía imperial tras una serie de derrotas en las guerras. Se acentúa la pobreza nacional.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Religiosa</a:t>
            </a:r>
            <a:r>
              <a:rPr lang="es-ES" dirty="0"/>
              <a:t>. Contrarreforma. España cerró sus puertas a Europa, al avance, a la ciencia.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Valdés Leal, 1672</a:t>
            </a:r>
            <a:br>
              <a:rPr lang="en-US" dirty="0"/>
            </a:br>
            <a:r>
              <a:rPr lang="en-US" dirty="0"/>
              <a:t>“In </a:t>
            </a:r>
            <a:r>
              <a:rPr lang="en-US" dirty="0" err="1"/>
              <a:t>ictu</a:t>
            </a:r>
            <a:r>
              <a:rPr lang="en-US" dirty="0"/>
              <a:t> oculi”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4"/>
          </a:xfrm>
        </p:spPr>
        <p:txBody>
          <a:bodyPr/>
          <a:lstStyle/>
          <a:p>
            <a:r>
              <a:rPr lang="en-US" dirty="0"/>
              <a:t>                                                 “In the blink of an</a:t>
            </a:r>
          </a:p>
          <a:p>
            <a:r>
              <a:rPr lang="en-US" dirty="0"/>
              <a:t>                                                   eye”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978921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 forma cobra mayor </a:t>
            </a:r>
            <a:r>
              <a:rPr lang="en-US" b="1" dirty="0" err="1"/>
              <a:t>importancia</a:t>
            </a:r>
            <a:r>
              <a:rPr lang="en-US" b="1" dirty="0"/>
              <a:t> que el </a:t>
            </a:r>
            <a:r>
              <a:rPr lang="en-US" b="1" dirty="0" err="1"/>
              <a:t>contenido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 Ninfa, de Doris hija, la más bella,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adora, que vio el reino de la espuma.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Galatea es su nombre, y dulce en ella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el terno Venus de sus Gracias suma.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/>
              <a:t>Luis de </a:t>
            </a:r>
            <a:r>
              <a:rPr lang="en-US" sz="2400" i="1" dirty="0" err="1"/>
              <a:t>Góngora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7296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Las </a:t>
            </a:r>
            <a:r>
              <a:rPr lang="en-US" dirty="0" err="1"/>
              <a:t>cosas</a:t>
            </a:r>
            <a:r>
              <a:rPr lang="en-US" dirty="0"/>
              <a:t> no son lo que </a:t>
            </a:r>
            <a:r>
              <a:rPr lang="en-US" dirty="0" err="1"/>
              <a:t>parecen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engaño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01161"/>
            <a:ext cx="4486734" cy="545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Engaño</a:t>
            </a:r>
            <a:r>
              <a:rPr lang="en-US" dirty="0"/>
              <a:t> / </a:t>
            </a:r>
            <a:r>
              <a:rPr lang="en-US" dirty="0" err="1"/>
              <a:t>Desengaño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La realidad engaña y esto causa </a:t>
            </a:r>
            <a:r>
              <a:rPr lang="es-ES" dirty="0">
                <a:solidFill>
                  <a:srgbClr val="FF0000"/>
                </a:solidFill>
              </a:rPr>
              <a:t>amargura y desilusión.</a:t>
            </a:r>
          </a:p>
          <a:p>
            <a:r>
              <a:rPr lang="es-ES" dirty="0">
                <a:solidFill>
                  <a:srgbClr val="FF0000"/>
                </a:solidFill>
              </a:rPr>
              <a:t>La sátira </a:t>
            </a:r>
            <a:r>
              <a:rPr lang="es-ES" dirty="0"/>
              <a:t>es una de las formas más típicas del Barroco.</a:t>
            </a:r>
          </a:p>
          <a:p>
            <a:r>
              <a:rPr lang="es-ES" dirty="0"/>
              <a:t>Visión </a:t>
            </a:r>
            <a:r>
              <a:rPr lang="es-ES" dirty="0">
                <a:solidFill>
                  <a:srgbClr val="FF0000"/>
                </a:solidFill>
              </a:rPr>
              <a:t>pesimista y negativa.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9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Renacimiento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1.¿Cómo es la visión de la vida que muestra?</a:t>
            </a:r>
            <a:br>
              <a:rPr lang="es-ES" dirty="0"/>
            </a:br>
            <a:endParaRPr lang="es-ES" dirty="0"/>
          </a:p>
          <a:p>
            <a:pPr marL="0" indent="0">
              <a:buNone/>
            </a:pPr>
            <a:r>
              <a:rPr lang="es-ES" dirty="0"/>
              <a:t>2. ¿Cómo se refiere al amor? ¿Es algo positivo?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3. ¿Cómo será un poema barroco? ¿Qué temas tratará?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038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15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24290" y="1444081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7800" y="228600"/>
            <a:ext cx="56388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sz="2400" dirty="0"/>
              <a:t>La dulce boca que a gustar convida</a:t>
            </a:r>
          </a:p>
          <a:p>
            <a:r>
              <a:rPr lang="es-ES" sz="2400" dirty="0"/>
              <a:t>un humor entre perlas destilado,</a:t>
            </a:r>
          </a:p>
          <a:p>
            <a:r>
              <a:rPr lang="es-ES" sz="2400" dirty="0"/>
              <a:t>y a no envidiar aquel licor sagrado</a:t>
            </a:r>
          </a:p>
          <a:p>
            <a:r>
              <a:rPr lang="es-ES" sz="2400" dirty="0"/>
              <a:t>que a Júpiter ministra el garzón de Ida,</a:t>
            </a:r>
          </a:p>
          <a:p>
            <a:endParaRPr lang="es-ES" sz="2400" dirty="0"/>
          </a:p>
          <a:p>
            <a:r>
              <a:rPr lang="es-ES" sz="2400" dirty="0"/>
              <a:t>amantes, no toquéis si queréis vida,</a:t>
            </a:r>
          </a:p>
          <a:p>
            <a:r>
              <a:rPr lang="es-ES" sz="2400" dirty="0"/>
              <a:t>porque entre un labio y otro colorado</a:t>
            </a:r>
          </a:p>
          <a:p>
            <a:r>
              <a:rPr lang="es-ES" sz="2400" dirty="0"/>
              <a:t>Amor está, de su veneno armado,</a:t>
            </a:r>
          </a:p>
          <a:p>
            <a:r>
              <a:rPr lang="es-ES" sz="2400" dirty="0"/>
              <a:t>cual entre flor y flor sierpe escondida.</a:t>
            </a:r>
          </a:p>
          <a:p>
            <a:endParaRPr lang="es-ES" sz="2400" dirty="0"/>
          </a:p>
          <a:p>
            <a:r>
              <a:rPr lang="es-ES" sz="2400" dirty="0"/>
              <a:t>No os engañen las rosas, que a la Aurora</a:t>
            </a:r>
          </a:p>
          <a:p>
            <a:r>
              <a:rPr lang="es-ES" sz="2400" dirty="0"/>
              <a:t>diréis que, aljofaradas y olorosas,</a:t>
            </a:r>
          </a:p>
          <a:p>
            <a:r>
              <a:rPr lang="es-ES" sz="2400" dirty="0"/>
              <a:t>se le cayeron del purpúreo seno;</a:t>
            </a:r>
          </a:p>
          <a:p>
            <a:endParaRPr lang="es-ES" sz="2400" dirty="0"/>
          </a:p>
          <a:p>
            <a:r>
              <a:rPr lang="es-ES" sz="2400" dirty="0"/>
              <a:t>manzanas son de Tántalo y no rosas,</a:t>
            </a:r>
          </a:p>
          <a:p>
            <a:r>
              <a:rPr lang="es-ES" sz="2400" dirty="0"/>
              <a:t>que después huyen del que incitan ahora,</a:t>
            </a:r>
          </a:p>
          <a:p>
            <a:r>
              <a:rPr lang="es-ES" sz="2400" dirty="0"/>
              <a:t>y sólo del Amor queda el veneno.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89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144</TotalTime>
  <Words>408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El Barroco</vt:lpstr>
      <vt:lpstr>Barroco Movimiento artístico del siglo XVII</vt:lpstr>
      <vt:lpstr>Comienza una decadencia progresiva</vt:lpstr>
      <vt:lpstr>Valdés Leal, 1672 “In ictu oculi” </vt:lpstr>
      <vt:lpstr>La forma cobra mayor importancia que el contenido</vt:lpstr>
      <vt:lpstr>Las cosas no son lo que parecen… En la vida todo es un engaño</vt:lpstr>
      <vt:lpstr> Engaño / Desengaño</vt:lpstr>
      <vt:lpstr>Renacimiento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“La dulce boca”</vt:lpstr>
      <vt:lpstr> Garzón de Ida. Era un siervo de Júpiter, el dios más poderoso, y parte de su obligación consistía en servirle vino y otros “licores sagrados”  </vt:lpstr>
      <vt:lpstr>Aurora es la diosa que personifica el amanecer.</vt:lpstr>
      <vt:lpstr>El castigo de Tántalo</vt:lpstr>
    </vt:vector>
  </TitlesOfParts>
  <Company>Scarsdale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Barroco</dc:title>
  <dc:creator>Scarsdale High School</dc:creator>
  <cp:lastModifiedBy>Francisco Ormazabal-Orta</cp:lastModifiedBy>
  <cp:revision>24</cp:revision>
  <dcterms:created xsi:type="dcterms:W3CDTF">2015-10-27T16:33:58Z</dcterms:created>
  <dcterms:modified xsi:type="dcterms:W3CDTF">2019-10-22T18:20:14Z</dcterms:modified>
</cp:coreProperties>
</file>